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22"/>
  </p:notesMasterIdLst>
  <p:sldIdLst>
    <p:sldId id="256" r:id="rId2"/>
    <p:sldId id="268" r:id="rId3"/>
    <p:sldId id="284" r:id="rId4"/>
    <p:sldId id="301" r:id="rId5"/>
    <p:sldId id="286" r:id="rId6"/>
    <p:sldId id="288" r:id="rId7"/>
    <p:sldId id="290" r:id="rId8"/>
    <p:sldId id="295" r:id="rId9"/>
    <p:sldId id="296" r:id="rId10"/>
    <p:sldId id="299" r:id="rId11"/>
    <p:sldId id="307" r:id="rId12"/>
    <p:sldId id="302" r:id="rId13"/>
    <p:sldId id="303" r:id="rId14"/>
    <p:sldId id="306" r:id="rId15"/>
    <p:sldId id="305" r:id="rId16"/>
    <p:sldId id="304" r:id="rId17"/>
    <p:sldId id="310" r:id="rId18"/>
    <p:sldId id="308" r:id="rId19"/>
    <p:sldId id="311" r:id="rId20"/>
    <p:sldId id="312" r:id="rId2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4988789-AC95-4602-9A7F-8160128D3B6B}">
          <p14:sldIdLst>
            <p14:sldId id="256"/>
            <p14:sldId id="268"/>
            <p14:sldId id="284"/>
            <p14:sldId id="301"/>
            <p14:sldId id="286"/>
          </p14:sldIdLst>
        </p14:section>
        <p14:section name="Untitled Section" id="{C47BA68B-E39E-49F5-817D-7FF1E20D217C}">
          <p14:sldIdLst>
            <p14:sldId id="288"/>
            <p14:sldId id="290"/>
            <p14:sldId id="295"/>
            <p14:sldId id="296"/>
            <p14:sldId id="299"/>
            <p14:sldId id="307"/>
            <p14:sldId id="302"/>
            <p14:sldId id="303"/>
            <p14:sldId id="306"/>
            <p14:sldId id="305"/>
            <p14:sldId id="304"/>
            <p14:sldId id="310"/>
            <p14:sldId id="308"/>
            <p14:sldId id="311"/>
            <p14:sldId id="31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4" d="100"/>
          <a:sy n="74" d="100"/>
        </p:scale>
        <p:origin x="1044"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0494A69-A75A-460C-A3B6-447698F58F1E}" type="datetimeFigureOut">
              <a:rPr lang="ar-IQ" smtClean="0"/>
              <a:pPr/>
              <a:t>14/04/1445</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2F57FAA-957D-4192-9711-5BD7B026B8C5}"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1B8ABB09-4A1D-463E-8065-109CC2B7EFAA}" type="datetimeFigureOut">
              <a:rPr lang="ar-SA" smtClean="0"/>
              <a:pPr/>
              <a:t>14/04/1445</a:t>
            </a:fld>
            <a:endParaRPr lang="ar-SA"/>
          </a:p>
        </p:txBody>
      </p:sp>
      <p:sp>
        <p:nvSpPr>
          <p:cNvPr id="19" name="عنصر نائب للتذييل 18"/>
          <p:cNvSpPr>
            <a:spLocks noGrp="1"/>
          </p:cNvSpPr>
          <p:nvPr>
            <p:ph type="ftr" sz="quarter" idx="11"/>
          </p:nvPr>
        </p:nvSpPr>
        <p:spPr/>
        <p:txBody>
          <a:bodyPr/>
          <a:lstStyle/>
          <a:p>
            <a:endParaRPr lang="ar-SA"/>
          </a:p>
        </p:txBody>
      </p:sp>
      <p:sp>
        <p:nvSpPr>
          <p:cNvPr id="27" name="عنصر نائب لرقم الشريحة 26"/>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14/04/1445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14/04/1445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14/04/1445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14/04/1445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14/04/1445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14/04/1445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14/04/1445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14/04/1445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14/04/1445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14/04/1445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a:xfrm>
            <a:off x="8077200" y="6356350"/>
            <a:ext cx="609600" cy="365125"/>
          </a:xfrm>
        </p:spPr>
        <p:txBody>
          <a:bodyPr/>
          <a:lstStyle/>
          <a:p>
            <a:fld id="{0B34F065-1154-456A-91E3-76DE8E75E17B}" type="slidenum">
              <a:rPr lang="ar-SA" smtClean="0"/>
              <a:pPr/>
              <a:t>‹#›</a:t>
            </a:fld>
            <a:endParaRPr lang="ar-SA"/>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pPr/>
              <a:t>14/04/1445</a:t>
            </a:fld>
            <a:endParaRPr lang="ar-SA"/>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pPr/>
              <a:t>‹#›</a:t>
            </a:fld>
            <a:endParaRPr lang="ar-SA"/>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192843" y="785794"/>
            <a:ext cx="4857784" cy="2000264"/>
          </a:xfrm>
        </p:spPr>
        <p:txBody>
          <a:bodyPr>
            <a:normAutofit/>
          </a:bodyPr>
          <a:lstStyle/>
          <a:p>
            <a:r>
              <a:rPr lang="ar-IQ" sz="2000" dirty="0" smtClean="0">
                <a:solidFill>
                  <a:schemeClr val="tx2">
                    <a:lumMod val="10000"/>
                  </a:schemeClr>
                </a:solidFill>
              </a:rPr>
              <a:t/>
            </a:r>
            <a:br>
              <a:rPr lang="ar-IQ" sz="2000" dirty="0" smtClean="0">
                <a:solidFill>
                  <a:schemeClr val="tx2">
                    <a:lumMod val="10000"/>
                  </a:schemeClr>
                </a:solidFill>
              </a:rPr>
            </a:br>
            <a:endParaRPr lang="ar-IQ" sz="2000" dirty="0"/>
          </a:p>
        </p:txBody>
      </p:sp>
      <p:sp>
        <p:nvSpPr>
          <p:cNvPr id="3" name="عنوان فرعي 2"/>
          <p:cNvSpPr>
            <a:spLocks noGrp="1"/>
          </p:cNvSpPr>
          <p:nvPr>
            <p:ph type="subTitle" idx="1"/>
          </p:nvPr>
        </p:nvSpPr>
        <p:spPr>
          <a:xfrm>
            <a:off x="714348" y="3849439"/>
            <a:ext cx="7786742" cy="2531889"/>
          </a:xfrm>
        </p:spPr>
        <p:txBody>
          <a:bodyPr>
            <a:normAutofit lnSpcReduction="10000"/>
          </a:bodyPr>
          <a:lstStyle/>
          <a:p>
            <a:pPr algn="ctr"/>
            <a:endParaRPr lang="en-US" sz="2400" b="1" dirty="0" smtClean="0">
              <a:solidFill>
                <a:schemeClr val="accent2">
                  <a:lumMod val="20000"/>
                  <a:lumOff val="80000"/>
                </a:schemeClr>
              </a:solidFill>
            </a:endParaRPr>
          </a:p>
          <a:p>
            <a:pPr algn="ctr"/>
            <a:r>
              <a:rPr lang="en-US" sz="2400" b="1" dirty="0">
                <a:solidFill>
                  <a:schemeClr val="bg2">
                    <a:lumMod val="75000"/>
                  </a:schemeClr>
                </a:solidFill>
              </a:rPr>
              <a:t>Submitted by </a:t>
            </a:r>
            <a:r>
              <a:rPr lang="en-US" sz="2400" b="1" dirty="0" smtClean="0">
                <a:solidFill>
                  <a:schemeClr val="bg2">
                    <a:lumMod val="75000"/>
                  </a:schemeClr>
                </a:solidFill>
              </a:rPr>
              <a:t>:</a:t>
            </a:r>
            <a:endParaRPr lang="ar-IQ" sz="2400" b="1" dirty="0" smtClean="0">
              <a:solidFill>
                <a:schemeClr val="bg2">
                  <a:lumMod val="75000"/>
                </a:schemeClr>
              </a:solidFill>
            </a:endParaRPr>
          </a:p>
          <a:p>
            <a:pPr algn="ctr"/>
            <a:r>
              <a:rPr lang="en-US" sz="2400" b="1" dirty="0" smtClean="0">
                <a:solidFill>
                  <a:schemeClr val="bg2">
                    <a:lumMod val="75000"/>
                  </a:schemeClr>
                </a:solidFill>
              </a:rPr>
              <a:t> </a:t>
            </a:r>
            <a:r>
              <a:rPr lang="en-US" sz="2400" b="1" dirty="0">
                <a:solidFill>
                  <a:schemeClr val="bg2">
                    <a:lumMod val="75000"/>
                  </a:schemeClr>
                </a:solidFill>
              </a:rPr>
              <a:t>Assistant Lecture Israa Fawzi </a:t>
            </a:r>
            <a:r>
              <a:rPr lang="en-US" sz="2400" b="1" dirty="0" smtClean="0">
                <a:solidFill>
                  <a:schemeClr val="bg2">
                    <a:lumMod val="75000"/>
                  </a:schemeClr>
                </a:solidFill>
              </a:rPr>
              <a:t>Hasan</a:t>
            </a:r>
          </a:p>
          <a:p>
            <a:pPr algn="ctr"/>
            <a:endParaRPr lang="ar-IQ" sz="2400" b="1" dirty="0" smtClean="0">
              <a:solidFill>
                <a:schemeClr val="bg2">
                  <a:lumMod val="50000"/>
                </a:schemeClr>
              </a:solidFill>
            </a:endParaRPr>
          </a:p>
          <a:p>
            <a:pPr algn="ctr"/>
            <a:r>
              <a:rPr lang="en-US" sz="2400" b="1" dirty="0" smtClean="0">
                <a:solidFill>
                  <a:schemeClr val="bg2">
                    <a:lumMod val="50000"/>
                  </a:schemeClr>
                </a:solidFill>
              </a:rPr>
              <a:t>2023-2024</a:t>
            </a:r>
            <a:endParaRPr lang="ar-IQ" sz="2400" b="1" dirty="0" smtClean="0">
              <a:solidFill>
                <a:schemeClr val="bg2">
                  <a:lumMod val="50000"/>
                </a:schemeClr>
              </a:solidFill>
            </a:endParaRPr>
          </a:p>
          <a:p>
            <a:pPr algn="l"/>
            <a:r>
              <a:rPr lang="ar-IQ" sz="2400" b="1" dirty="0" smtClean="0"/>
              <a:t>  </a:t>
            </a:r>
            <a:endParaRPr lang="ar-IQ" sz="2400" b="1" dirty="0">
              <a:solidFill>
                <a:schemeClr val="tx2">
                  <a:lumMod val="10000"/>
                </a:schemeClr>
              </a:solidFill>
              <a:cs typeface="+mj-cs"/>
            </a:endParaRPr>
          </a:p>
        </p:txBody>
      </p:sp>
      <p:pic>
        <p:nvPicPr>
          <p:cNvPr id="1028" name="Picture 4" descr="C:\Users\Esrra\Downloads\Telegram Desktop\شعار-الجامعة-التكنولوجية-خلفية-بيضاء.png"/>
          <p:cNvPicPr>
            <a:picLocks noChangeAspect="1" noChangeArrowheads="1"/>
          </p:cNvPicPr>
          <p:nvPr/>
        </p:nvPicPr>
        <p:blipFill>
          <a:blip r:embed="rId2" cstate="print"/>
          <a:srcRect/>
          <a:stretch>
            <a:fillRect/>
          </a:stretch>
        </p:blipFill>
        <p:spPr bwMode="auto">
          <a:xfrm>
            <a:off x="142844" y="1139564"/>
            <a:ext cx="1785950" cy="1857388"/>
          </a:xfrm>
          <a:prstGeom prst="rect">
            <a:avLst/>
          </a:prstGeom>
          <a:ln>
            <a:noFill/>
          </a:ln>
          <a:effectLst>
            <a:outerShdw blurRad="292100" dist="139700" dir="2700000" algn="tl" rotWithShape="0">
              <a:srgbClr val="333333">
                <a:alpha val="65000"/>
              </a:srgbClr>
            </a:outerShdw>
          </a:effectLst>
        </p:spPr>
      </p:pic>
      <p:sp>
        <p:nvSpPr>
          <p:cNvPr id="8" name="مستطيل 7"/>
          <p:cNvSpPr/>
          <p:nvPr/>
        </p:nvSpPr>
        <p:spPr>
          <a:xfrm>
            <a:off x="1961672" y="3079998"/>
            <a:ext cx="5508104" cy="769441"/>
          </a:xfrm>
          <a:prstGeom prst="rect">
            <a:avLst/>
          </a:prstGeom>
          <a:noFill/>
        </p:spPr>
        <p:txBody>
          <a:bodyPr wrap="square">
            <a:spAutoFit/>
          </a:bodyPr>
          <a:lstStyle/>
          <a:p>
            <a:pPr algn="ctr"/>
            <a:r>
              <a:rPr lang="en-US" sz="4400" b="1" i="1" dirty="0">
                <a:solidFill>
                  <a:srgbClr val="002060"/>
                </a:solidFill>
              </a:rPr>
              <a:t>Biomedical </a:t>
            </a:r>
            <a:r>
              <a:rPr lang="en-US" sz="4400" b="1" i="1" dirty="0" smtClean="0">
                <a:solidFill>
                  <a:srgbClr val="002060"/>
                </a:solidFill>
              </a:rPr>
              <a:t>Optics </a:t>
            </a:r>
            <a:endParaRPr lang="ar-IQ" sz="4400" b="1" i="1" dirty="0">
              <a:solidFill>
                <a:srgbClr val="002060"/>
              </a:solidFill>
            </a:endParaRPr>
          </a:p>
        </p:txBody>
      </p:sp>
      <p:sp>
        <p:nvSpPr>
          <p:cNvPr id="9" name="مستطيل 8"/>
          <p:cNvSpPr/>
          <p:nvPr/>
        </p:nvSpPr>
        <p:spPr>
          <a:xfrm>
            <a:off x="1835696" y="1076543"/>
            <a:ext cx="5572164" cy="830997"/>
          </a:xfrm>
          <a:prstGeom prst="rect">
            <a:avLst/>
          </a:prstGeom>
        </p:spPr>
        <p:txBody>
          <a:bodyPr wrap="square">
            <a:spAutoFit/>
          </a:bodyPr>
          <a:lstStyle/>
          <a:p>
            <a:pPr algn="ctr"/>
            <a:r>
              <a:rPr lang="en-US" sz="2400" dirty="0" smtClean="0"/>
              <a:t> </a:t>
            </a:r>
            <a:r>
              <a:rPr lang="en-US" sz="2400" dirty="0" smtClean="0">
                <a:solidFill>
                  <a:schemeClr val="accent3">
                    <a:lumMod val="60000"/>
                    <a:lumOff val="40000"/>
                  </a:schemeClr>
                </a:solidFill>
              </a:rPr>
              <a:t>University Of Technology </a:t>
            </a:r>
          </a:p>
          <a:p>
            <a:pPr algn="ctr"/>
            <a:r>
              <a:rPr lang="en-US" sz="2400" dirty="0">
                <a:solidFill>
                  <a:schemeClr val="accent3">
                    <a:lumMod val="60000"/>
                    <a:lumOff val="40000"/>
                  </a:schemeClr>
                </a:solidFill>
              </a:rPr>
              <a:t>Department of Biomedical </a:t>
            </a:r>
            <a:r>
              <a:rPr lang="en-US" sz="2400" dirty="0" smtClean="0">
                <a:solidFill>
                  <a:schemeClr val="accent3">
                    <a:lumMod val="60000"/>
                    <a:lumOff val="40000"/>
                  </a:schemeClr>
                </a:solidFill>
              </a:rPr>
              <a:t>Engineering</a:t>
            </a:r>
            <a:endParaRPr lang="ar-IQ" sz="2400" dirty="0">
              <a:solidFill>
                <a:schemeClr val="accent3">
                  <a:lumMod val="60000"/>
                  <a:lumOff val="4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1139563"/>
            <a:ext cx="1771402" cy="186523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accent4">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620688"/>
            <a:ext cx="8776367" cy="604867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p:spPr>
        <p:txBody>
          <a:bodyPr>
            <a:noAutofit/>
          </a:bodyPr>
          <a:lstStyle/>
          <a:p>
            <a:pPr lvl="0" rtl="0"/>
            <a:endParaRPr lang="en-US" dirty="0" smtClean="0"/>
          </a:p>
          <a:p>
            <a:pPr lvl="0" rtl="0"/>
            <a:endParaRPr lang="en-US" dirty="0"/>
          </a:p>
          <a:p>
            <a:pPr lvl="0" rtl="0"/>
            <a:endParaRPr lang="en-US" sz="2400" dirty="0" smtClean="0"/>
          </a:p>
          <a:p>
            <a:pPr lvl="0" rtl="0"/>
            <a:endParaRPr lang="en-US" sz="2400" dirty="0"/>
          </a:p>
          <a:p>
            <a:pPr lvl="0" rtl="0"/>
            <a:endParaRPr lang="en-US" sz="2400" dirty="0" smtClean="0"/>
          </a:p>
          <a:p>
            <a:pPr lvl="0" rtl="0"/>
            <a:endParaRPr lang="en-US" sz="2400" dirty="0"/>
          </a:p>
          <a:p>
            <a:pPr lvl="0" algn="ctr" rtl="0"/>
            <a:endParaRPr lang="en-US" sz="2400" dirty="0" smtClean="0"/>
          </a:p>
          <a:p>
            <a:pPr lvl="0" algn="l" rtl="0">
              <a:buFont typeface="Wingdings" panose="05000000000000000000" pitchFamily="2" charset="2"/>
              <a:buChar char="Ø"/>
            </a:pPr>
            <a:endParaRPr lang="en-US" sz="2400" dirty="0"/>
          </a:p>
        </p:txBody>
      </p:sp>
      <p:pic>
        <p:nvPicPr>
          <p:cNvPr id="5" name="Picture 4" descr="Applications of Electromagnetic Waves: Light Waves"/>
          <p:cNvPicPr/>
          <p:nvPr/>
        </p:nvPicPr>
        <p:blipFill>
          <a:blip r:embed="rId2">
            <a:extLst>
              <a:ext uri="{28A0092B-C50C-407E-A947-70E740481C1C}">
                <a14:useLocalDpi xmlns:a14="http://schemas.microsoft.com/office/drawing/2010/main" val="0"/>
              </a:ext>
            </a:extLst>
          </a:blip>
          <a:srcRect/>
          <a:stretch>
            <a:fillRect/>
          </a:stretch>
        </p:blipFill>
        <p:spPr bwMode="auto">
          <a:xfrm>
            <a:off x="355227" y="764704"/>
            <a:ext cx="8424936" cy="5760640"/>
          </a:xfrm>
          <a:prstGeom prst="rect">
            <a:avLst/>
          </a:prstGeom>
          <a:ln w="3175"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87155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accent4">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908720"/>
            <a:ext cx="8776367" cy="568863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p:spPr>
        <p:txBody>
          <a:bodyPr>
            <a:noAutofit/>
          </a:bodyPr>
          <a:lstStyle/>
          <a:p>
            <a:pPr marL="0" lvl="0" indent="0" algn="l" rtl="0">
              <a:buNone/>
            </a:pPr>
            <a:endParaRPr lang="en-US" sz="2400" dirty="0" smtClean="0"/>
          </a:p>
          <a:p>
            <a:pPr lvl="0" algn="l" rtl="0">
              <a:buFont typeface="Wingdings" panose="05000000000000000000" pitchFamily="2" charset="2"/>
              <a:buChar char="Ø"/>
            </a:pPr>
            <a:r>
              <a:rPr lang="en-US" sz="2400" dirty="0" smtClean="0"/>
              <a:t>The </a:t>
            </a:r>
            <a:r>
              <a:rPr lang="en-US" sz="2400" dirty="0"/>
              <a:t>refractive index of water is </a:t>
            </a:r>
            <a:r>
              <a:rPr lang="en-US" sz="2400" b="1" dirty="0"/>
              <a:t>1.33 </a:t>
            </a:r>
            <a:r>
              <a:rPr lang="en-US" sz="2400" dirty="0"/>
              <a:t>whereas the refractive index of air is </a:t>
            </a:r>
            <a:r>
              <a:rPr lang="en-US" sz="2400" b="1" dirty="0" smtClean="0"/>
              <a:t>1.00029</a:t>
            </a:r>
            <a:r>
              <a:rPr lang="en-US" sz="2400" dirty="0" smtClean="0"/>
              <a:t>.</a:t>
            </a:r>
            <a:endParaRPr lang="en-US" sz="2400" dirty="0"/>
          </a:p>
          <a:p>
            <a:pPr lvl="0" algn="l" rtl="0">
              <a:buFont typeface="Wingdings" panose="05000000000000000000" pitchFamily="2" charset="2"/>
              <a:buChar char="Ø"/>
            </a:pPr>
            <a:r>
              <a:rPr lang="en-US" sz="2400" dirty="0" smtClean="0"/>
              <a:t>When </a:t>
            </a:r>
            <a:r>
              <a:rPr lang="en-US" sz="2400" dirty="0"/>
              <a:t>light goes from a low refractive index medium to a high refractive index medium, the reflection undergoes a 180-degree phase change, but when it goes from a high refractive index medium to a low refractive index medium, it does not undergo a phase change</a:t>
            </a:r>
            <a:r>
              <a:rPr lang="en-US" sz="2400" dirty="0" smtClean="0"/>
              <a:t>.</a:t>
            </a:r>
          </a:p>
          <a:p>
            <a:pPr lvl="0" algn="l" rtl="0">
              <a:buFont typeface="Wingdings" panose="05000000000000000000" pitchFamily="2" charset="2"/>
              <a:buChar char="Ø"/>
            </a:pPr>
            <a:r>
              <a:rPr lang="en-US" sz="2400" dirty="0"/>
              <a:t>Electromagnetic waves are transverse waves, meaning that they oscillate or vibrate perpendicular (at right angles) to the direction in which they propagate. This characteristic is one of the key features of electromagnetic waves and is in contrast to longitudinal waves, where the oscillations are parallel to the direction of wave propagation.</a:t>
            </a:r>
            <a:endParaRPr lang="en-US" sz="2400" dirty="0" smtClean="0"/>
          </a:p>
          <a:p>
            <a:pPr lvl="0" algn="l" rtl="0">
              <a:buFont typeface="Wingdings" panose="05000000000000000000" pitchFamily="2" charset="2"/>
              <a:buChar char="Ø"/>
            </a:pPr>
            <a:endParaRPr lang="en-US" sz="2400" dirty="0"/>
          </a:p>
        </p:txBody>
      </p:sp>
    </p:spTree>
    <p:extLst>
      <p:ext uri="{BB962C8B-B14F-4D97-AF65-F5344CB8AC3E}">
        <p14:creationId xmlns:p14="http://schemas.microsoft.com/office/powerpoint/2010/main" val="1190429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chemeClr val="accent4">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620688"/>
            <a:ext cx="8776367" cy="604867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p:spPr>
        <p:txBody>
          <a:bodyPr>
            <a:noAutofit/>
          </a:bodyPr>
          <a:lstStyle/>
          <a:p>
            <a:pPr marL="0" lvl="0" indent="0" algn="l" rtl="0">
              <a:buNone/>
            </a:pPr>
            <a:r>
              <a:rPr lang="en-US" sz="3600" dirty="0">
                <a:latin typeface="Times New Roman" panose="02020603050405020304" pitchFamily="18" charset="0"/>
                <a:cs typeface="Times New Roman" panose="02020603050405020304" pitchFamily="18" charset="0"/>
              </a:rPr>
              <a:t>3) </a:t>
            </a:r>
            <a:r>
              <a:rPr lang="en-US" sz="3600" b="1" dirty="0" smtClean="0">
                <a:latin typeface="Times New Roman" panose="02020603050405020304" pitchFamily="18" charset="0"/>
                <a:cs typeface="Times New Roman" panose="02020603050405020304" pitchFamily="18" charset="0"/>
              </a:rPr>
              <a:t>Interference</a:t>
            </a:r>
          </a:p>
          <a:p>
            <a:pPr marL="0" lvl="0" indent="0" algn="ctr" rtl="0">
              <a:buNone/>
            </a:pPr>
            <a:r>
              <a:rPr lang="en-US" sz="3200" dirty="0"/>
              <a:t>Interference is a phenomenon in physics that occurs when two or more waves superpose (overlap) at a given point in space and time</a:t>
            </a:r>
            <a:r>
              <a:rPr lang="en-US" sz="3200" dirty="0" smtClean="0"/>
              <a:t>.</a:t>
            </a:r>
          </a:p>
          <a:p>
            <a:pPr marL="0" lvl="0" indent="0" algn="ctr" rtl="0">
              <a:buNone/>
            </a:pPr>
            <a:r>
              <a:rPr lang="en-US" sz="3200" b="1" dirty="0" smtClean="0">
                <a:latin typeface="Times New Roman" panose="02020603050405020304" pitchFamily="18" charset="0"/>
                <a:cs typeface="Times New Roman" panose="02020603050405020304" pitchFamily="18" charset="0"/>
              </a:rPr>
              <a:t>a. Constructive </a:t>
            </a:r>
            <a:r>
              <a:rPr lang="en-US" sz="3200" b="1" dirty="0">
                <a:latin typeface="Times New Roman" panose="02020603050405020304" pitchFamily="18" charset="0"/>
                <a:cs typeface="Times New Roman" panose="02020603050405020304" pitchFamily="18" charset="0"/>
              </a:rPr>
              <a:t>Interference: </a:t>
            </a:r>
            <a:r>
              <a:rPr lang="en-US" sz="3200" dirty="0">
                <a:latin typeface="Times New Roman" panose="02020603050405020304" pitchFamily="18" charset="0"/>
                <a:cs typeface="Times New Roman" panose="02020603050405020304" pitchFamily="18" charset="0"/>
              </a:rPr>
              <a:t>Constructive interference occurs when two or more waves are in phase, meaning that their peaks and troughs align with each other. When these waves superpose, their amplitudes add together, resulting in a wave with a greater amplitude. This leads to reinforcement and the creation of a wave with a higher intensity.</a:t>
            </a:r>
            <a:endParaRPr lang="en-US"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1572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accent4">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620688"/>
            <a:ext cx="8776367" cy="604867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p:spPr>
        <p:txBody>
          <a:bodyPr>
            <a:noAutofit/>
          </a:bodyPr>
          <a:lstStyle/>
          <a:p>
            <a:pPr marL="0" lvl="0" indent="0" algn="l" rtl="0">
              <a:buNone/>
            </a:pPr>
            <a:r>
              <a:rPr lang="en-US" sz="3200" b="1" dirty="0"/>
              <a:t>b. Destructive Interference: </a:t>
            </a:r>
            <a:r>
              <a:rPr lang="en-US" sz="3200" dirty="0"/>
              <a:t>Destructive interference occurs when waves are out of phase, meaning that their peaks align with troughs. When these waves superpose, their amplitudes subtract from each other, leading to cancellation. This results in a wave with reduced or zero amplitude at the point of interference.</a:t>
            </a:r>
            <a:endParaRPr lang="en-US" sz="3200" dirty="0" smtClean="0"/>
          </a:p>
        </p:txBody>
      </p:sp>
    </p:spTree>
    <p:extLst>
      <p:ext uri="{BB962C8B-B14F-4D97-AF65-F5344CB8AC3E}">
        <p14:creationId xmlns:p14="http://schemas.microsoft.com/office/powerpoint/2010/main" val="3291869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chemeClr val="accent4">
              <a:lumMod val="20000"/>
              <a:lumOff val="80000"/>
            </a:schemeClr>
          </a:fgClr>
          <a:bgClr>
            <a:schemeClr val="bg1"/>
          </a:bgClr>
        </a:pattFill>
        <a:effectLst/>
      </p:bgPr>
    </p:bg>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611560" y="980728"/>
            <a:ext cx="7992888" cy="5328592"/>
          </a:xfrm>
          <a:prstGeom prst="rect">
            <a:avLst/>
          </a:prstGeom>
          <a:ln w="3175"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175781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chemeClr val="accent4">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908720"/>
            <a:ext cx="8776367" cy="576064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p:spPr>
        <p:txBody>
          <a:bodyPr>
            <a:noAutofit/>
          </a:bodyPr>
          <a:lstStyle/>
          <a:p>
            <a:pPr marL="0" lvl="0" indent="0" algn="ctr" rtl="0">
              <a:buNone/>
            </a:pPr>
            <a:r>
              <a:rPr lang="en-US" sz="3200" dirty="0"/>
              <a:t>The laws of thermodynamics tell us that energy cannot be destroyed, but these two waves, both carrying energy, seem to briefly disappear when they interfere. To understand what is actually happening we must look at the energy in a wave as it vibrates</a:t>
            </a:r>
            <a:r>
              <a:rPr lang="en-US" sz="3200" dirty="0" smtClean="0"/>
              <a:t>.</a:t>
            </a:r>
          </a:p>
          <a:p>
            <a:pPr marL="0" lvl="0" indent="0" algn="l" rtl="0">
              <a:buNone/>
            </a:pPr>
            <a:endParaRPr lang="en-US" sz="3200" dirty="0" smtClean="0"/>
          </a:p>
        </p:txBody>
      </p:sp>
    </p:spTree>
    <p:extLst>
      <p:ext uri="{BB962C8B-B14F-4D97-AF65-F5344CB8AC3E}">
        <p14:creationId xmlns:p14="http://schemas.microsoft.com/office/powerpoint/2010/main" val="24032155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
          <a:fgClr>
            <a:schemeClr val="accent4">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6"/>
            <a:ext cx="8776367" cy="633670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p:spPr>
        <p:txBody>
          <a:bodyPr>
            <a:noAutofit/>
          </a:bodyPr>
          <a:lstStyle/>
          <a:p>
            <a:pPr marL="0" lvl="0" indent="0" algn="just" rtl="0">
              <a:buNone/>
            </a:pPr>
            <a:r>
              <a:rPr lang="en-US" sz="3600" b="1" dirty="0">
                <a:latin typeface="Times New Roman" panose="02020603050405020304" pitchFamily="18" charset="0"/>
                <a:cs typeface="Times New Roman" panose="02020603050405020304" pitchFamily="18" charset="0"/>
              </a:rPr>
              <a:t>Eikonal </a:t>
            </a:r>
            <a:r>
              <a:rPr lang="en-US" sz="3600" b="1" dirty="0" smtClean="0">
                <a:latin typeface="Times New Roman" panose="02020603050405020304" pitchFamily="18" charset="0"/>
                <a:cs typeface="Times New Roman" panose="02020603050405020304" pitchFamily="18" charset="0"/>
              </a:rPr>
              <a:t>equation</a:t>
            </a:r>
            <a:r>
              <a:rPr lang="en-US" sz="2800" dirty="0" smtClean="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is </a:t>
            </a:r>
            <a:r>
              <a:rPr lang="en-US" sz="3000" dirty="0">
                <a:latin typeface="Times New Roman" panose="02020603050405020304" pitchFamily="18" charset="0"/>
                <a:cs typeface="Times New Roman" panose="02020603050405020304" pitchFamily="18" charset="0"/>
              </a:rPr>
              <a:t>a non-linear first-order partial differential equation that is used in wave propagation problems, particularly in the context of ray theory. It is an approximation to the scalar wave equation, and it is used to describe the behavior of waves, such as light and sound waves, as they travel through a medium.</a:t>
            </a:r>
          </a:p>
          <a:p>
            <a:pPr marL="0" lvl="0" indent="0" algn="just" rtl="0">
              <a:buNone/>
            </a:pPr>
            <a:r>
              <a:rPr lang="en-US" sz="3000" dirty="0">
                <a:latin typeface="Times New Roman" panose="02020603050405020304" pitchFamily="18" charset="0"/>
                <a:cs typeface="Times New Roman" panose="02020603050405020304" pitchFamily="18" charset="0"/>
              </a:rPr>
              <a:t>The solution of the eikonal equation is the fastest travel time to a point in the medium from the boundary of the medium. The eikonal equation is widely used in various fields, including </a:t>
            </a:r>
            <a:r>
              <a:rPr lang="en-US" sz="3000" b="1" dirty="0">
                <a:latin typeface="Times New Roman" panose="02020603050405020304" pitchFamily="18" charset="0"/>
                <a:cs typeface="Times New Roman" panose="02020603050405020304" pitchFamily="18" charset="0"/>
              </a:rPr>
              <a:t>optics,</a:t>
            </a:r>
            <a:r>
              <a:rPr lang="en-US" sz="3000" dirty="0">
                <a:latin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cs typeface="Times New Roman" panose="02020603050405020304" pitchFamily="18" charset="0"/>
              </a:rPr>
              <a:t>seismology</a:t>
            </a:r>
            <a:r>
              <a:rPr lang="en-US" sz="3000" dirty="0">
                <a:latin typeface="Times New Roman" panose="02020603050405020304" pitchFamily="18" charset="0"/>
                <a:cs typeface="Times New Roman" panose="02020603050405020304" pitchFamily="18" charset="0"/>
              </a:rPr>
              <a:t>, and </a:t>
            </a:r>
            <a:r>
              <a:rPr lang="en-US" sz="3000" b="1" dirty="0">
                <a:latin typeface="Times New Roman" panose="02020603050405020304" pitchFamily="18" charset="0"/>
                <a:cs typeface="Times New Roman" panose="02020603050405020304" pitchFamily="18" charset="0"/>
              </a:rPr>
              <a:t>medical imaging</a:t>
            </a:r>
            <a:r>
              <a:rPr lang="en-US" sz="3000" dirty="0">
                <a:latin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cs typeface="Times New Roman" panose="02020603050405020304" pitchFamily="18" charset="0"/>
              </a:rPr>
              <a:t>radar</a:t>
            </a:r>
            <a:r>
              <a:rPr lang="en-US" sz="3000" dirty="0">
                <a:latin typeface="Times New Roman" panose="02020603050405020304" pitchFamily="18" charset="0"/>
                <a:cs typeface="Times New Roman" panose="02020603050405020304" pitchFamily="18" charset="0"/>
              </a:rPr>
              <a:t>, and </a:t>
            </a:r>
            <a:r>
              <a:rPr lang="en-US" sz="3000" b="1" dirty="0">
                <a:latin typeface="Times New Roman" panose="02020603050405020304" pitchFamily="18" charset="0"/>
                <a:cs typeface="Times New Roman" panose="02020603050405020304" pitchFamily="18" charset="0"/>
              </a:rPr>
              <a:t>sonar</a:t>
            </a:r>
            <a:r>
              <a:rPr lang="en-US" sz="3000" dirty="0">
                <a:latin typeface="Times New Roman" panose="02020603050405020304" pitchFamily="18" charset="0"/>
                <a:cs typeface="Times New Roman" panose="02020603050405020304" pitchFamily="18" charset="0"/>
              </a:rPr>
              <a:t>, among others. The eikonal equation is </a:t>
            </a:r>
            <a:r>
              <a:rPr lang="en-US" sz="3000" dirty="0" smtClean="0">
                <a:latin typeface="Times New Roman" panose="02020603050405020304" pitchFamily="18" charset="0"/>
                <a:cs typeface="Times New Roman" panose="02020603050405020304" pitchFamily="18" charset="0"/>
              </a:rPr>
              <a:t>also used </a:t>
            </a:r>
            <a:r>
              <a:rPr lang="en-US" sz="3000" dirty="0">
                <a:latin typeface="Times New Roman" panose="02020603050405020304" pitchFamily="18" charset="0"/>
                <a:cs typeface="Times New Roman" panose="02020603050405020304" pitchFamily="18" charset="0"/>
              </a:rPr>
              <a:t>in the study of Maxwell's equations and in the theory of geometrical optics.</a:t>
            </a:r>
          </a:p>
        </p:txBody>
      </p:sp>
    </p:spTree>
    <p:extLst>
      <p:ext uri="{BB962C8B-B14F-4D97-AF65-F5344CB8AC3E}">
        <p14:creationId xmlns:p14="http://schemas.microsoft.com/office/powerpoint/2010/main" val="2978832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
          <a:fgClr>
            <a:schemeClr val="accent4">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980728"/>
            <a:ext cx="8776367" cy="568863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p:spPr>
        <p:txBody>
          <a:bodyPr>
            <a:noAutofit/>
          </a:bodyPr>
          <a:lstStyle/>
          <a:p>
            <a:pPr marL="0" lvl="0" indent="0" algn="l" rtl="0">
              <a:buNone/>
            </a:pPr>
            <a:r>
              <a:rPr lang="en-US" sz="3200" dirty="0"/>
              <a:t>The Eikonal Equation is the “F = ma” of ray optics. Its solutions describe the paths of light rays through complicated media.</a:t>
            </a:r>
          </a:p>
          <a:p>
            <a:pPr marL="0" lvl="0" indent="0" algn="l" rtl="0">
              <a:buNone/>
            </a:pPr>
            <a:r>
              <a:rPr lang="en-US" sz="3200" dirty="0"/>
              <a:t>F: The force acting on an object.</a:t>
            </a:r>
          </a:p>
          <a:p>
            <a:pPr marL="0" lvl="0" indent="0" algn="l" rtl="0">
              <a:buNone/>
            </a:pPr>
            <a:r>
              <a:rPr lang="en-US" sz="3200" dirty="0"/>
              <a:t>m: The mass of the object.</a:t>
            </a:r>
          </a:p>
          <a:p>
            <a:pPr marL="0" lvl="0" indent="0" algn="l" rtl="0">
              <a:buNone/>
            </a:pPr>
            <a:r>
              <a:rPr lang="en-US" sz="3200" dirty="0"/>
              <a:t>a: The acceleration of the object. </a:t>
            </a:r>
          </a:p>
          <a:p>
            <a:pPr marL="0" lvl="0" indent="0" algn="l" rtl="0">
              <a:buNone/>
            </a:pPr>
            <a:r>
              <a:rPr lang="en-US" sz="3200" dirty="0"/>
              <a:t>This equation is commonly known as Newton's second law of motion and is used to describe the motion of objects under the influence of forces.</a:t>
            </a:r>
          </a:p>
          <a:p>
            <a:pPr marL="0" lvl="0" indent="0" algn="l" rtl="0">
              <a:buNone/>
            </a:pPr>
            <a:endParaRPr lang="en-US" dirty="0"/>
          </a:p>
          <a:p>
            <a:pPr marL="0" lvl="0" indent="0" algn="l" rtl="0">
              <a:buNone/>
            </a:pPr>
            <a:endParaRPr lang="en-US" dirty="0" smtClean="0"/>
          </a:p>
        </p:txBody>
      </p:sp>
    </p:spTree>
    <p:extLst>
      <p:ext uri="{BB962C8B-B14F-4D97-AF65-F5344CB8AC3E}">
        <p14:creationId xmlns:p14="http://schemas.microsoft.com/office/powerpoint/2010/main" val="2409568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5">
          <a:fgClr>
            <a:schemeClr val="accent4">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908720"/>
            <a:ext cx="8776367" cy="576064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p:spPr>
        <p:txBody>
          <a:bodyPr>
            <a:noAutofit/>
          </a:bodyPr>
          <a:lstStyle/>
          <a:p>
            <a:pPr marL="0" lvl="0" indent="0" algn="l" rtl="0">
              <a:buNone/>
            </a:pPr>
            <a:r>
              <a:rPr lang="en-US" sz="3200" dirty="0"/>
              <a:t>The classical Eikonal equation in geometric optics is a differential equation of the form</a:t>
            </a:r>
            <a:r>
              <a:rPr lang="en-US" sz="3200" dirty="0" smtClean="0"/>
              <a:t>:</a:t>
            </a:r>
          </a:p>
          <a:p>
            <a:pPr marL="0" lvl="0" indent="0" algn="l" rtl="0">
              <a:buNone/>
            </a:pPr>
            <a:endParaRPr lang="en-US" sz="3200" dirty="0"/>
          </a:p>
          <a:p>
            <a:pPr marL="0" lvl="0" indent="0" algn="l" rtl="0">
              <a:buNone/>
            </a:pPr>
            <a:endParaRPr lang="en-US" dirty="0"/>
          </a:p>
          <a:p>
            <a:pPr marL="0" lvl="0" indent="0" algn="l" rtl="0">
              <a:buNone/>
            </a:pPr>
            <a:endParaRPr lang="en-US" dirty="0"/>
          </a:p>
          <a:p>
            <a:pPr marL="0" lvl="0" indent="0" algn="l" rtl="0">
              <a:buNone/>
            </a:pPr>
            <a:endParaRPr lang="en-US" dirty="0" smtClean="0"/>
          </a:p>
        </p:txBody>
      </p:sp>
      <p:pic>
        <p:nvPicPr>
          <p:cNvPr id="4" name="Picture 3" descr="The Iconic Eikonal and the Optical Path | Galileo Unboun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1795" y="2132856"/>
            <a:ext cx="6511800" cy="4334088"/>
          </a:xfrm>
          <a:prstGeom prst="rect">
            <a:avLst/>
          </a:prstGeom>
          <a:ln w="3175" cap="sq" cmpd="thickThin">
            <a:solidFill>
              <a:schemeClr val="accent1"/>
            </a:solidFill>
            <a:prstDash val="solid"/>
            <a:miter lim="800000"/>
          </a:ln>
          <a:effectLst>
            <a:innerShdw blurRad="76200">
              <a:srgbClr val="000000"/>
            </a:innerShdw>
          </a:effectLst>
        </p:spPr>
      </p:pic>
    </p:spTree>
    <p:extLst>
      <p:ext uri="{BB962C8B-B14F-4D97-AF65-F5344CB8AC3E}">
        <p14:creationId xmlns:p14="http://schemas.microsoft.com/office/powerpoint/2010/main" val="3115460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5">
          <a:fgClr>
            <a:schemeClr val="accent4">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764704"/>
            <a:ext cx="8776367" cy="590465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p:spPr>
        <p:txBody>
          <a:bodyPr>
            <a:noAutofit/>
          </a:bodyPr>
          <a:lstStyle/>
          <a:p>
            <a:pPr marL="0" lvl="0" indent="0" algn="ctr" rtl="0">
              <a:buNone/>
            </a:pPr>
            <a:r>
              <a:rPr lang="en-US" sz="3200" b="1" dirty="0" smtClean="0">
                <a:latin typeface="Times New Roman" panose="02020603050405020304" pitchFamily="18" charset="0"/>
                <a:cs typeface="Times New Roman" panose="02020603050405020304" pitchFamily="18" charset="0"/>
              </a:rPr>
              <a:t>Optical </a:t>
            </a:r>
            <a:r>
              <a:rPr lang="en-US" sz="3200" b="1" dirty="0">
                <a:latin typeface="Times New Roman" panose="02020603050405020304" pitchFamily="18" charset="0"/>
                <a:cs typeface="Times New Roman" panose="02020603050405020304" pitchFamily="18" charset="0"/>
              </a:rPr>
              <a:t>path length (OPL</a:t>
            </a:r>
            <a:r>
              <a:rPr lang="en-US" sz="3200" b="1"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is a term used in optics to describe the length that light needs to travel through air to create the same phase difference as it would have when traveling through some homogeneous medium. OPL is an important concept in microscopy and other optical applications. The formula for calculating optical path length (OPL) is:               </a:t>
            </a:r>
            <a:r>
              <a:rPr lang="en-US" sz="3200" b="1" dirty="0">
                <a:latin typeface="Times New Roman" panose="02020603050405020304" pitchFamily="18" charset="0"/>
                <a:cs typeface="Times New Roman" panose="02020603050405020304" pitchFamily="18" charset="0"/>
              </a:rPr>
              <a:t>OPL = n × d</a:t>
            </a:r>
          </a:p>
          <a:p>
            <a:pPr marL="0" lvl="0" indent="0" algn="l" rtl="0">
              <a:buNone/>
            </a:pPr>
            <a:r>
              <a:rPr lang="en-US" sz="3200" dirty="0">
                <a:latin typeface="Times New Roman" panose="02020603050405020304" pitchFamily="18" charset="0"/>
                <a:cs typeface="Times New Roman" panose="02020603050405020304" pitchFamily="18" charset="0"/>
              </a:rPr>
              <a:t> Where: </a:t>
            </a:r>
            <a:r>
              <a:rPr lang="en-US" sz="3200" b="1" dirty="0">
                <a:latin typeface="Times New Roman" panose="02020603050405020304" pitchFamily="18" charset="0"/>
                <a:cs typeface="Times New Roman" panose="02020603050405020304" pitchFamily="18" charset="0"/>
              </a:rPr>
              <a:t>n</a:t>
            </a:r>
            <a:r>
              <a:rPr lang="en-US" sz="3200" dirty="0">
                <a:latin typeface="Times New Roman" panose="02020603050405020304" pitchFamily="18" charset="0"/>
                <a:cs typeface="Times New Roman" panose="02020603050405020304" pitchFamily="18" charset="0"/>
              </a:rPr>
              <a:t> is the refractive index of the medium.</a:t>
            </a:r>
          </a:p>
          <a:p>
            <a:pPr marL="0" lvl="0" indent="0" algn="l" rtl="0">
              <a:buNone/>
            </a:pP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d</a:t>
            </a:r>
            <a:r>
              <a:rPr lang="en-US" sz="3200" dirty="0">
                <a:latin typeface="Times New Roman" panose="02020603050405020304" pitchFamily="18" charset="0"/>
                <a:cs typeface="Times New Roman" panose="02020603050405020304" pitchFamily="18" charset="0"/>
              </a:rPr>
              <a:t> is the geometric length of the path light follows through the medium.</a:t>
            </a:r>
          </a:p>
          <a:p>
            <a:pPr marL="0" lvl="0" indent="0" algn="l" rtl="0">
              <a:buNone/>
            </a:pPr>
            <a:endParaRPr lang="en-US" sz="3200" dirty="0">
              <a:latin typeface="Times New Roman" panose="02020603050405020304" pitchFamily="18" charset="0"/>
              <a:cs typeface="Times New Roman" panose="02020603050405020304" pitchFamily="18" charset="0"/>
            </a:endParaRPr>
          </a:p>
          <a:p>
            <a:pPr marL="0" lvl="0" indent="0" algn="l" rtl="0">
              <a:buNone/>
            </a:pPr>
            <a:endParaRPr lang="en-US" dirty="0"/>
          </a:p>
          <a:p>
            <a:pPr marL="0" lvl="0" indent="0" algn="l" rtl="0">
              <a:buNone/>
            </a:pPr>
            <a:endParaRPr lang="en-US" dirty="0" smtClean="0"/>
          </a:p>
        </p:txBody>
      </p:sp>
    </p:spTree>
    <p:extLst>
      <p:ext uri="{BB962C8B-B14F-4D97-AF65-F5344CB8AC3E}">
        <p14:creationId xmlns:p14="http://schemas.microsoft.com/office/powerpoint/2010/main" val="2217732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4">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692696"/>
            <a:ext cx="8776367" cy="597666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p:spPr>
        <p:txBody>
          <a:bodyPr>
            <a:normAutofit lnSpcReduction="10000"/>
          </a:bodyPr>
          <a:lstStyle/>
          <a:p>
            <a:pPr marL="0" indent="0" algn="l" rtl="0">
              <a:buNone/>
            </a:pPr>
            <a:r>
              <a:rPr lang="en-US" sz="4400" b="1" dirty="0"/>
              <a:t>1- Geometrical optics </a:t>
            </a:r>
            <a:endParaRPr lang="en-US" sz="4400" b="1" dirty="0" smtClean="0"/>
          </a:p>
          <a:p>
            <a:pPr marL="0" indent="0" algn="ctr" rtl="0">
              <a:buNone/>
            </a:pPr>
            <a:r>
              <a:rPr lang="en-US" sz="4000" dirty="0">
                <a:latin typeface="Times New Roman" panose="02020603050405020304" pitchFamily="18" charset="0"/>
                <a:cs typeface="Times New Roman" panose="02020603050405020304" pitchFamily="18" charset="0"/>
              </a:rPr>
              <a:t>Geometrical optics is a branch of optics that deals with the behavior of light rays and their propagation in </a:t>
            </a:r>
            <a:r>
              <a:rPr lang="en-US" sz="4000" dirty="0" smtClean="0">
                <a:latin typeface="Times New Roman" panose="02020603050405020304" pitchFamily="18" charset="0"/>
                <a:cs typeface="Times New Roman" panose="02020603050405020304" pitchFamily="18" charset="0"/>
              </a:rPr>
              <a:t>media (</a:t>
            </a:r>
            <a:r>
              <a:rPr lang="en-US" sz="3600" dirty="0">
                <a:latin typeface="Times New Roman" panose="02020603050405020304" pitchFamily="18" charset="0"/>
                <a:cs typeface="Times New Roman" panose="02020603050405020304" pitchFamily="18" charset="0"/>
              </a:rPr>
              <a:t>the behavior of light rays in lenses, mirrors, and prisms</a:t>
            </a:r>
            <a:r>
              <a:rPr lang="en-US" sz="4000" dirty="0" smtClean="0">
                <a:latin typeface="Times New Roman" panose="02020603050405020304" pitchFamily="18" charset="0"/>
                <a:cs typeface="Times New Roman" panose="02020603050405020304" pitchFamily="18" charset="0"/>
              </a:rPr>
              <a:t>).</a:t>
            </a:r>
          </a:p>
          <a:p>
            <a:pPr marL="0" indent="0" algn="ctr" rtl="0">
              <a:buNone/>
            </a:pPr>
            <a:r>
              <a:rPr lang="en-US" sz="4000" dirty="0" smtClean="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Geometrical optics is fundamental to optical imaging. It is widely used in various fields, including physics, engineering, visual science. </a:t>
            </a:r>
            <a:endParaRPr lang="en-US" sz="4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83507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5">
          <a:fgClr>
            <a:schemeClr val="accent4">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04664"/>
            <a:ext cx="8776367" cy="626469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p:spPr>
        <p:txBody>
          <a:bodyPr>
            <a:noAutofit/>
          </a:bodyPr>
          <a:lstStyle/>
          <a:p>
            <a:pPr lvl="0" algn="l" rtl="0">
              <a:buFont typeface="Wingdings" panose="05000000000000000000" pitchFamily="2" charset="2"/>
              <a:buChar char="Ø"/>
            </a:pPr>
            <a:r>
              <a:rPr lang="en-US" sz="3200" dirty="0" smtClean="0">
                <a:latin typeface="Times New Roman" panose="02020603050405020304" pitchFamily="18" charset="0"/>
                <a:cs typeface="Times New Roman" panose="02020603050405020304" pitchFamily="18" charset="0"/>
              </a:rPr>
              <a:t>In </a:t>
            </a:r>
            <a:r>
              <a:rPr lang="en-US" sz="3200" dirty="0">
                <a:latin typeface="Times New Roman" panose="02020603050405020304" pitchFamily="18" charset="0"/>
                <a:cs typeface="Times New Roman" panose="02020603050405020304" pitchFamily="18" charset="0"/>
              </a:rPr>
              <a:t>a medium of constant refractive index, </a:t>
            </a:r>
            <a:r>
              <a:rPr lang="en-US" sz="3200" b="1" dirty="0">
                <a:latin typeface="Times New Roman" panose="02020603050405020304" pitchFamily="18" charset="0"/>
                <a:cs typeface="Times New Roman" panose="02020603050405020304" pitchFamily="18" charset="0"/>
              </a:rPr>
              <a:t>n</a:t>
            </a:r>
            <a:r>
              <a:rPr lang="en-US" sz="3200" dirty="0">
                <a:latin typeface="Times New Roman" panose="02020603050405020304" pitchFamily="18" charset="0"/>
                <a:cs typeface="Times New Roman" panose="02020603050405020304" pitchFamily="18" charset="0"/>
              </a:rPr>
              <a:t>, the OPL for a path of geometrical length</a:t>
            </a:r>
            <a:r>
              <a:rPr lang="en-US" sz="3200" b="1" dirty="0">
                <a:latin typeface="Times New Roman" panose="02020603050405020304" pitchFamily="18" charset="0"/>
                <a:cs typeface="Times New Roman" panose="02020603050405020304" pitchFamily="18" charset="0"/>
              </a:rPr>
              <a:t> s </a:t>
            </a:r>
            <a:r>
              <a:rPr lang="en-US" sz="3200" dirty="0">
                <a:latin typeface="Times New Roman" panose="02020603050405020304" pitchFamily="18" charset="0"/>
                <a:cs typeface="Times New Roman" panose="02020603050405020304" pitchFamily="18" charset="0"/>
              </a:rPr>
              <a:t>is just </a:t>
            </a:r>
            <a:endParaRPr lang="en-US" sz="3200" dirty="0" smtClean="0">
              <a:latin typeface="Times New Roman" panose="02020603050405020304" pitchFamily="18" charset="0"/>
              <a:cs typeface="Times New Roman" panose="02020603050405020304" pitchFamily="18" charset="0"/>
            </a:endParaRPr>
          </a:p>
          <a:p>
            <a:pPr marL="0" lvl="0" indent="0" algn="ctr" rtl="0">
              <a:buNone/>
            </a:pPr>
            <a:r>
              <a:rPr lang="en-US" sz="2800" b="1" dirty="0" smtClean="0">
                <a:latin typeface="Times New Roman" panose="02020603050405020304" pitchFamily="18" charset="0"/>
                <a:cs typeface="Times New Roman" panose="02020603050405020304" pitchFamily="18" charset="0"/>
              </a:rPr>
              <a:t>OPL </a:t>
            </a:r>
            <a:r>
              <a:rPr lang="en-US" sz="2800" b="1" dirty="0">
                <a:latin typeface="Times New Roman" panose="02020603050405020304" pitchFamily="18" charset="0"/>
                <a:cs typeface="Times New Roman" panose="02020603050405020304" pitchFamily="18" charset="0"/>
              </a:rPr>
              <a:t>= n × </a:t>
            </a:r>
            <a:r>
              <a:rPr lang="en-US" sz="2800" b="1" dirty="0" smtClean="0">
                <a:latin typeface="Times New Roman" panose="02020603050405020304" pitchFamily="18" charset="0"/>
                <a:cs typeface="Times New Roman" panose="02020603050405020304" pitchFamily="18" charset="0"/>
              </a:rPr>
              <a:t>s</a:t>
            </a:r>
          </a:p>
          <a:p>
            <a:pPr algn="l" rtl="0">
              <a:buFont typeface="Wingdings" panose="05000000000000000000" pitchFamily="2" charset="2"/>
              <a:buChar char="Ø"/>
            </a:pPr>
            <a:r>
              <a:rPr lang="en-US" sz="3200" dirty="0" smtClean="0">
                <a:latin typeface="Times New Roman" panose="02020603050405020304" pitchFamily="18" charset="0"/>
                <a:cs typeface="Times New Roman" panose="02020603050405020304" pitchFamily="18" charset="0"/>
              </a:rPr>
              <a:t>If </a:t>
            </a:r>
            <a:r>
              <a:rPr lang="en-US" sz="3200" dirty="0">
                <a:latin typeface="Times New Roman" panose="02020603050405020304" pitchFamily="18" charset="0"/>
                <a:cs typeface="Times New Roman" panose="02020603050405020304" pitchFamily="18" charset="0"/>
              </a:rPr>
              <a:t>the refractive index varies along the path, the OPL is given by a line integral where n is the local refractive index as a function of distance along the path. </a:t>
            </a:r>
            <a:r>
              <a:rPr lang="en-US" sz="3200" dirty="0" smtClean="0">
                <a:latin typeface="Times New Roman" panose="02020603050405020304" pitchFamily="18" charset="0"/>
                <a:cs typeface="Times New Roman" panose="02020603050405020304" pitchFamily="18" charset="0"/>
              </a:rPr>
              <a:t>This </a:t>
            </a:r>
            <a:r>
              <a:rPr lang="en-US" sz="3200" dirty="0">
                <a:latin typeface="Times New Roman" panose="02020603050405020304" pitchFamily="18" charset="0"/>
                <a:cs typeface="Times New Roman" panose="02020603050405020304" pitchFamily="18" charset="0"/>
              </a:rPr>
              <a:t>is expressed as:</a:t>
            </a:r>
          </a:p>
          <a:p>
            <a:pPr marL="0" lvl="0" indent="0" algn="l" rtl="0">
              <a:buNone/>
            </a:pPr>
            <a:endParaRPr lang="en-US" dirty="0" smtClean="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979712" y="4221088"/>
            <a:ext cx="5467722" cy="2304256"/>
          </a:xfrm>
          <a:prstGeom prst="rect">
            <a:avLst/>
          </a:prstGeom>
          <a:ln w="3175"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33087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4">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692696"/>
            <a:ext cx="8776367" cy="597666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p:spPr>
        <p:txBody>
          <a:bodyPr>
            <a:normAutofit/>
          </a:bodyPr>
          <a:lstStyle/>
          <a:p>
            <a:pPr marL="0" indent="0" algn="ctr" rtl="0">
              <a:buNone/>
            </a:pPr>
            <a:r>
              <a:rPr lang="en-US" sz="3600" b="1" dirty="0"/>
              <a:t>In ray optics, light is described in terms of "rays" and it is assumed that light travels in a straight line. </a:t>
            </a:r>
            <a:endParaRPr lang="ar-IQ" sz="3600" b="1" dirty="0" smtClean="0"/>
          </a:p>
        </p:txBody>
      </p:sp>
      <p:pic>
        <p:nvPicPr>
          <p:cNvPr id="2" name="Picture 1"/>
          <p:cNvPicPr>
            <a:picLocks noChangeAspect="1"/>
          </p:cNvPicPr>
          <p:nvPr/>
        </p:nvPicPr>
        <p:blipFill>
          <a:blip r:embed="rId2"/>
          <a:stretch>
            <a:fillRect/>
          </a:stretch>
        </p:blipFill>
        <p:spPr>
          <a:xfrm>
            <a:off x="323528" y="2397709"/>
            <a:ext cx="8496944" cy="4127636"/>
          </a:xfrm>
          <a:prstGeom prst="rect">
            <a:avLst/>
          </a:prstGeom>
        </p:spPr>
      </p:pic>
    </p:spTree>
    <p:extLst>
      <p:ext uri="{BB962C8B-B14F-4D97-AF65-F5344CB8AC3E}">
        <p14:creationId xmlns:p14="http://schemas.microsoft.com/office/powerpoint/2010/main" val="2091156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accent4">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76672"/>
            <a:ext cx="8776367" cy="619268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p:spPr>
        <p:txBody>
          <a:bodyPr>
            <a:noAutofit/>
          </a:bodyPr>
          <a:lstStyle/>
          <a:p>
            <a:pPr marL="0" indent="0" algn="l" rtl="0">
              <a:buNone/>
            </a:pPr>
            <a:endParaRPr lang="ar-IQ" sz="3200" b="1" dirty="0" smtClean="0"/>
          </a:p>
          <a:p>
            <a:pPr marL="0" indent="0" algn="l" rtl="0">
              <a:buNone/>
            </a:pPr>
            <a:endParaRPr lang="ar-IQ" sz="3200" b="1" dirty="0"/>
          </a:p>
          <a:p>
            <a:pPr marL="0" indent="0" algn="l" rtl="0">
              <a:buNone/>
            </a:pPr>
            <a:endParaRPr lang="ar-IQ" sz="3200" b="1" dirty="0" smtClean="0"/>
          </a:p>
          <a:p>
            <a:pPr marL="0" indent="0" algn="l" rtl="0">
              <a:buNone/>
            </a:pPr>
            <a:endParaRPr lang="ar-IQ" sz="3200" b="1" dirty="0"/>
          </a:p>
          <a:p>
            <a:pPr marL="0" indent="0" algn="l" rtl="0">
              <a:buNone/>
            </a:pPr>
            <a:endParaRPr lang="ar-IQ" sz="3200" b="1" dirty="0" smtClean="0"/>
          </a:p>
          <a:p>
            <a:pPr marL="0" indent="0" algn="ctr" rtl="0">
              <a:buNone/>
            </a:pPr>
            <a:endParaRPr lang="ar-IQ" sz="3200" b="1" i="1" dirty="0"/>
          </a:p>
          <a:p>
            <a:pPr marL="0" indent="0" algn="ctr" rtl="0">
              <a:buNone/>
            </a:pPr>
            <a:r>
              <a:rPr lang="en-US" sz="3600" b="1" i="1" dirty="0" smtClean="0"/>
              <a:t>Reflection</a:t>
            </a:r>
            <a:r>
              <a:rPr lang="en-US" sz="3600" b="1" i="1" dirty="0"/>
              <a:t>, refraction, and dispersion are some of the properties of light in ray optics.</a:t>
            </a:r>
          </a:p>
        </p:txBody>
      </p:sp>
      <p:pic>
        <p:nvPicPr>
          <p:cNvPr id="2" name="Picture 1"/>
          <p:cNvPicPr>
            <a:picLocks noChangeAspect="1"/>
          </p:cNvPicPr>
          <p:nvPr/>
        </p:nvPicPr>
        <p:blipFill>
          <a:blip r:embed="rId2"/>
          <a:stretch>
            <a:fillRect/>
          </a:stretch>
        </p:blipFill>
        <p:spPr>
          <a:xfrm>
            <a:off x="539552" y="692696"/>
            <a:ext cx="8064896" cy="3096344"/>
          </a:xfrm>
          <a:prstGeom prst="rect">
            <a:avLst/>
          </a:prstGeom>
        </p:spPr>
      </p:pic>
    </p:spTree>
    <p:extLst>
      <p:ext uri="{BB962C8B-B14F-4D97-AF65-F5344CB8AC3E}">
        <p14:creationId xmlns:p14="http://schemas.microsoft.com/office/powerpoint/2010/main" val="3210976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4">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908720"/>
            <a:ext cx="8776367" cy="576064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p:spPr>
        <p:txBody>
          <a:bodyPr>
            <a:noAutofit/>
          </a:bodyPr>
          <a:lstStyle/>
          <a:p>
            <a:pPr marL="0" indent="0" algn="justLow" rtl="0">
              <a:buClr>
                <a:srgbClr val="00B0F0"/>
              </a:buClr>
              <a:buNone/>
            </a:pP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1)</a:t>
            </a:r>
            <a:r>
              <a:rPr lang="en-US" sz="4000" b="1" dirty="0" smtClean="0">
                <a:solidFill>
                  <a:schemeClr val="tx1">
                    <a:lumMod val="95000"/>
                    <a:lumOff val="5000"/>
                  </a:schemeClr>
                </a:solidFill>
                <a:latin typeface="Times New Roman" panose="02020603050405020304" pitchFamily="18" charset="0"/>
                <a:cs typeface="Times New Roman" panose="02020603050405020304" pitchFamily="18" charset="0"/>
              </a:rPr>
              <a:t>Reflection</a:t>
            </a:r>
            <a:r>
              <a:rPr lang="ar-IQ" sz="4000" b="1" dirty="0" smtClean="0">
                <a:solidFill>
                  <a:schemeClr val="tx1">
                    <a:lumMod val="95000"/>
                    <a:lumOff val="5000"/>
                  </a:schemeClr>
                </a:solidFill>
                <a:latin typeface="Times New Roman" panose="02020603050405020304" pitchFamily="18" charset="0"/>
                <a:cs typeface="Times New Roman" panose="02020603050405020304" pitchFamily="18" charset="0"/>
              </a:rPr>
              <a:t>:</a:t>
            </a:r>
            <a:r>
              <a:rPr lang="en-US" sz="3600" b="1" dirty="0" smtClean="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is </a:t>
            </a:r>
            <a:r>
              <a:rPr lang="en-US" sz="3600" dirty="0">
                <a:latin typeface="Times New Roman" panose="02020603050405020304" pitchFamily="18" charset="0"/>
                <a:cs typeface="Times New Roman" panose="02020603050405020304" pitchFamily="18" charset="0"/>
              </a:rPr>
              <a:t>one of the fundamental properties of light, especially in the context of ray optics. It occurs when light encounters the boundary between two different optical media, such as air and a mirror or air and water, causing the light to change direction. </a:t>
            </a:r>
            <a:endParaRPr lang="en-US" sz="3600" dirty="0" smtClean="0">
              <a:latin typeface="Times New Roman" panose="02020603050405020304" pitchFamily="18" charset="0"/>
              <a:cs typeface="Times New Roman" panose="02020603050405020304" pitchFamily="18" charset="0"/>
            </a:endParaRPr>
          </a:p>
          <a:p>
            <a:pPr marL="0" indent="0" algn="justLow" rtl="0">
              <a:buClr>
                <a:srgbClr val="00B0F0"/>
              </a:buClr>
              <a:buNone/>
            </a:pPr>
            <a:r>
              <a:rPr lang="en-US" sz="3600" b="1" dirty="0" smtClean="0">
                <a:latin typeface="Times New Roman" panose="02020603050405020304" pitchFamily="18" charset="0"/>
                <a:cs typeface="Times New Roman" panose="02020603050405020304" pitchFamily="18" charset="0"/>
              </a:rPr>
              <a:t>The </a:t>
            </a:r>
            <a:r>
              <a:rPr lang="en-US" sz="3600" b="1" dirty="0">
                <a:latin typeface="Times New Roman" panose="02020603050405020304" pitchFamily="18" charset="0"/>
                <a:cs typeface="Times New Roman" panose="02020603050405020304" pitchFamily="18" charset="0"/>
              </a:rPr>
              <a:t>law of reflection </a:t>
            </a:r>
            <a:r>
              <a:rPr lang="en-US" sz="3600" dirty="0">
                <a:latin typeface="Times New Roman" panose="02020603050405020304" pitchFamily="18" charset="0"/>
                <a:cs typeface="Times New Roman" panose="02020603050405020304" pitchFamily="18" charset="0"/>
              </a:rPr>
              <a:t>states that </a:t>
            </a:r>
            <a:r>
              <a:rPr lang="en-US" sz="3600" dirty="0" smtClean="0">
                <a:solidFill>
                  <a:srgbClr val="C00000"/>
                </a:solidFill>
                <a:latin typeface="Times New Roman" panose="02020603050405020304" pitchFamily="18" charset="0"/>
                <a:cs typeface="Times New Roman" panose="02020603050405020304" pitchFamily="18" charset="0"/>
              </a:rPr>
              <a:t>“The </a:t>
            </a:r>
            <a:r>
              <a:rPr lang="en-US" sz="3600" dirty="0">
                <a:solidFill>
                  <a:srgbClr val="C00000"/>
                </a:solidFill>
                <a:latin typeface="Times New Roman" panose="02020603050405020304" pitchFamily="18" charset="0"/>
                <a:cs typeface="Times New Roman" panose="02020603050405020304" pitchFamily="18" charset="0"/>
              </a:rPr>
              <a:t>angle of incidence is equal to the angle of reflection"</a:t>
            </a:r>
            <a:r>
              <a:rPr lang="en-US" sz="3600" dirty="0">
                <a:latin typeface="Times New Roman" panose="02020603050405020304" pitchFamily="18" charset="0"/>
                <a:cs typeface="Times New Roman" panose="02020603050405020304" pitchFamily="18" charset="0"/>
              </a:rPr>
              <a:t>. </a:t>
            </a:r>
            <a:endParaRPr lang="en-US" sz="3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945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accent4">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980728"/>
            <a:ext cx="8928992" cy="576064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p:spPr>
        <p:txBody>
          <a:bodyPr>
            <a:noAutofit/>
          </a:bodyPr>
          <a:lstStyle/>
          <a:p>
            <a:pPr marL="0" indent="0" algn="just" rtl="0">
              <a:buClr>
                <a:srgbClr val="00B0F0"/>
              </a:buClr>
              <a:buNone/>
            </a:pPr>
            <a:endParaRPr lang="en-US" sz="3200" dirty="0" smtClean="0">
              <a:latin typeface="Times New Roman" panose="02020603050405020304" pitchFamily="18" charset="0"/>
              <a:cs typeface="Times New Roman" panose="02020603050405020304" pitchFamily="18" charset="0"/>
            </a:endParaRPr>
          </a:p>
          <a:p>
            <a:pPr marL="0" indent="0" algn="just" rtl="0">
              <a:buClr>
                <a:srgbClr val="00B0F0"/>
              </a:buClr>
              <a:buNone/>
            </a:pPr>
            <a:endParaRPr lang="en-US" sz="3200" dirty="0">
              <a:latin typeface="Times New Roman" panose="02020603050405020304" pitchFamily="18" charset="0"/>
              <a:cs typeface="Times New Roman" panose="02020603050405020304" pitchFamily="18" charset="0"/>
            </a:endParaRPr>
          </a:p>
          <a:p>
            <a:pPr marL="0" indent="0" algn="just" rtl="0">
              <a:buClr>
                <a:srgbClr val="00B0F0"/>
              </a:buClr>
              <a:buNone/>
            </a:pPr>
            <a:endParaRPr lang="en-US" sz="3200" dirty="0" smtClean="0">
              <a:latin typeface="Times New Roman" panose="02020603050405020304" pitchFamily="18" charset="0"/>
              <a:cs typeface="Times New Roman" panose="02020603050405020304" pitchFamily="18" charset="0"/>
            </a:endParaRPr>
          </a:p>
          <a:p>
            <a:pPr marL="0" indent="0" algn="just" rtl="0">
              <a:buClr>
                <a:srgbClr val="00B0F0"/>
              </a:buClr>
              <a:buNone/>
            </a:pPr>
            <a:endParaRPr lang="en-US" sz="3200" dirty="0">
              <a:latin typeface="Times New Roman" panose="02020603050405020304" pitchFamily="18" charset="0"/>
              <a:cs typeface="Times New Roman" panose="02020603050405020304" pitchFamily="18" charset="0"/>
            </a:endParaRPr>
          </a:p>
          <a:p>
            <a:pPr marL="0" indent="0" algn="just" rtl="0">
              <a:buClr>
                <a:srgbClr val="00B0F0"/>
              </a:buClr>
              <a:buNone/>
            </a:pPr>
            <a:endParaRPr lang="en-US" sz="3200" dirty="0" smtClean="0">
              <a:latin typeface="Times New Roman" panose="02020603050405020304" pitchFamily="18" charset="0"/>
              <a:cs typeface="Times New Roman" panose="02020603050405020304" pitchFamily="18" charset="0"/>
            </a:endParaRPr>
          </a:p>
          <a:p>
            <a:pPr marL="0" indent="0" algn="just" rtl="0">
              <a:buClr>
                <a:srgbClr val="00B0F0"/>
              </a:buClr>
              <a:buNone/>
            </a:pPr>
            <a:endParaRPr lang="en-US" sz="3200" dirty="0">
              <a:latin typeface="Times New Roman" panose="02020603050405020304" pitchFamily="18" charset="0"/>
              <a:cs typeface="Times New Roman" panose="02020603050405020304" pitchFamily="18" charset="0"/>
            </a:endParaRPr>
          </a:p>
          <a:p>
            <a:pPr marL="0" indent="0" algn="just" rtl="0">
              <a:buClr>
                <a:srgbClr val="00B0F0"/>
              </a:buClr>
              <a:buNone/>
            </a:pPr>
            <a:r>
              <a:rPr lang="en-US" sz="2800" dirty="0" smtClean="0">
                <a:latin typeface="Times New Roman" panose="02020603050405020304" pitchFamily="18" charset="0"/>
                <a:cs typeface="Times New Roman" panose="02020603050405020304" pitchFamily="18" charset="0"/>
              </a:rPr>
              <a:t>a. </a:t>
            </a:r>
            <a:r>
              <a:rPr lang="en-US" sz="2800" b="1" dirty="0" smtClean="0">
                <a:latin typeface="Times New Roman" panose="02020603050405020304" pitchFamily="18" charset="0"/>
                <a:cs typeface="Times New Roman" panose="02020603050405020304" pitchFamily="18" charset="0"/>
              </a:rPr>
              <a:t>Specular </a:t>
            </a:r>
            <a:r>
              <a:rPr lang="en-US" sz="2800" b="1" dirty="0">
                <a:latin typeface="Times New Roman" panose="02020603050405020304" pitchFamily="18" charset="0"/>
                <a:cs typeface="Times New Roman" panose="02020603050405020304" pitchFamily="18" charset="0"/>
              </a:rPr>
              <a:t>Reflection:</a:t>
            </a:r>
            <a:r>
              <a:rPr lang="en-US" sz="2800" dirty="0">
                <a:latin typeface="Times New Roman" panose="02020603050405020304" pitchFamily="18" charset="0"/>
                <a:cs typeface="Times New Roman" panose="02020603050405020304" pitchFamily="18" charset="0"/>
              </a:rPr>
              <a:t> is light reflects from the surface (the surface is smooth and shiny, like glass, water or polished metal), where that lead to the light rays will reflect at the same angle as it hit the surface.</a:t>
            </a:r>
            <a:endParaRPr lang="en-US" sz="2800" dirty="0" smtClean="0">
              <a:latin typeface="Times New Roman" panose="02020603050405020304" pitchFamily="18" charset="0"/>
              <a:cs typeface="Times New Roman" panose="02020603050405020304"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79512" y="1052736"/>
            <a:ext cx="8784976" cy="3384376"/>
          </a:xfrm>
          <a:prstGeom prst="rect">
            <a:avLst/>
          </a:prstGeom>
          <a:ln w="3175"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39827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4">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620688"/>
            <a:ext cx="8776367" cy="597666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p:spPr>
        <p:txBody>
          <a:bodyPr>
            <a:noAutofit/>
          </a:bodyPr>
          <a:lstStyle/>
          <a:p>
            <a:pPr marL="0" indent="0" algn="l" rtl="0">
              <a:buClr>
                <a:srgbClr val="00B0F0"/>
              </a:buClr>
              <a:buNone/>
            </a:pPr>
            <a:r>
              <a:rPr lang="en-US" sz="3200" dirty="0"/>
              <a:t>b. </a:t>
            </a:r>
            <a:r>
              <a:rPr lang="en-US" sz="3200" b="1" dirty="0" smtClean="0"/>
              <a:t>Diffuse </a:t>
            </a:r>
            <a:r>
              <a:rPr lang="en-US" sz="3200" b="1" dirty="0"/>
              <a:t>Reflection:</a:t>
            </a:r>
            <a:r>
              <a:rPr lang="en-US" sz="3200" dirty="0"/>
              <a:t> is light reflects from the surface (the surface is a rough surface), where that lead to reflected light rays scatter in all directions</a:t>
            </a:r>
            <a:r>
              <a:rPr lang="en-US" sz="3200" dirty="0" smtClean="0"/>
              <a:t>.</a:t>
            </a:r>
          </a:p>
          <a:p>
            <a:pPr marL="0" indent="0" algn="ctr" rtl="0">
              <a:buClr>
                <a:srgbClr val="00B0F0"/>
              </a:buClr>
              <a:buNone/>
            </a:pPr>
            <a:r>
              <a:rPr lang="en-US" sz="3200" dirty="0"/>
              <a:t>Reflection is used in various optical instruments like mirrors, telescopes, and microscopes.</a:t>
            </a:r>
            <a:endParaRPr lang="en-US" sz="3200" dirty="0" smtClean="0"/>
          </a:p>
        </p:txBody>
      </p:sp>
      <p:pic>
        <p:nvPicPr>
          <p:cNvPr id="5" name="Picture 4"/>
          <p:cNvPicPr>
            <a:picLocks noChangeAspect="1"/>
          </p:cNvPicPr>
          <p:nvPr/>
        </p:nvPicPr>
        <p:blipFill>
          <a:blip r:embed="rId2"/>
          <a:stretch>
            <a:fillRect/>
          </a:stretch>
        </p:blipFill>
        <p:spPr>
          <a:xfrm>
            <a:off x="2267744" y="3734417"/>
            <a:ext cx="4824536" cy="27909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44883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accent4">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980728"/>
            <a:ext cx="8712967" cy="54006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p:spPr>
        <p:txBody>
          <a:bodyPr>
            <a:noAutofit/>
          </a:bodyPr>
          <a:lstStyle/>
          <a:p>
            <a:pPr marL="0" indent="0" algn="justLow" rtl="0">
              <a:buClr>
                <a:srgbClr val="00B0F0"/>
              </a:buClr>
              <a:buNone/>
            </a:pPr>
            <a:r>
              <a:rPr lang="en-US" sz="3600" dirty="0" smtClean="0">
                <a:latin typeface="Times New Roman" panose="02020603050405020304" pitchFamily="18" charset="0"/>
                <a:cs typeface="Times New Roman" panose="02020603050405020304" pitchFamily="18" charset="0"/>
              </a:rPr>
              <a:t>2) </a:t>
            </a:r>
            <a:r>
              <a:rPr lang="en-US" sz="3600" b="1" dirty="0" smtClean="0">
                <a:latin typeface="Times New Roman" panose="02020603050405020304" pitchFamily="18" charset="0"/>
                <a:cs typeface="Times New Roman" panose="02020603050405020304" pitchFamily="18" charset="0"/>
              </a:rPr>
              <a:t>Refraction</a:t>
            </a:r>
            <a:r>
              <a:rPr lang="en-US" sz="3600" dirty="0" smtClean="0">
                <a:latin typeface="Times New Roman" panose="02020603050405020304" pitchFamily="18" charset="0"/>
                <a:cs typeface="Times New Roman" panose="02020603050405020304" pitchFamily="18" charset="0"/>
              </a:rPr>
              <a:t>: is </a:t>
            </a:r>
            <a:r>
              <a:rPr lang="en-US" sz="3600" dirty="0">
                <a:latin typeface="Times New Roman" panose="02020603050405020304" pitchFamily="18" charset="0"/>
                <a:cs typeface="Times New Roman" panose="02020603050405020304" pitchFamily="18" charset="0"/>
              </a:rPr>
              <a:t>a fundamental phenomenon in optics, and it occurs when light (or any wave) passes from one optical medium into another with different properties, such as a change in the medium's optical density. The speed of light or any wave is indeed dependent on the properties of the medium through which it </a:t>
            </a:r>
            <a:r>
              <a:rPr lang="en-US" sz="3600" dirty="0" smtClean="0">
                <a:latin typeface="Times New Roman" panose="02020603050405020304" pitchFamily="18" charset="0"/>
                <a:cs typeface="Times New Roman" panose="02020603050405020304" pitchFamily="18" charset="0"/>
              </a:rPr>
              <a:t>travels. </a:t>
            </a:r>
            <a:endParaRPr lang="en-US" sz="3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9415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accent4">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908720"/>
            <a:ext cx="8776367" cy="561662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p:spPr>
        <p:txBody>
          <a:bodyPr>
            <a:noAutofit/>
          </a:bodyPr>
          <a:lstStyle/>
          <a:p>
            <a:pPr marL="0" indent="0" algn="l" rtl="0">
              <a:buClr>
                <a:srgbClr val="00B0F0"/>
              </a:buClr>
              <a:buNone/>
            </a:pPr>
            <a:endParaRPr lang="en-US" sz="3200" dirty="0" smtClean="0">
              <a:latin typeface="Times New Roman" panose="02020603050405020304" pitchFamily="18" charset="0"/>
              <a:cs typeface="Times New Roman" panose="02020603050405020304" pitchFamily="18" charset="0"/>
            </a:endParaRPr>
          </a:p>
          <a:p>
            <a:pPr marL="0" indent="0" algn="l" rtl="0">
              <a:buClr>
                <a:srgbClr val="00B0F0"/>
              </a:buClr>
              <a:buNone/>
            </a:pPr>
            <a:r>
              <a:rPr lang="en-US" sz="3200" dirty="0" smtClean="0">
                <a:latin typeface="Times New Roman" panose="02020603050405020304" pitchFamily="18" charset="0"/>
                <a:cs typeface="Times New Roman" panose="02020603050405020304" pitchFamily="18" charset="0"/>
              </a:rPr>
              <a:t>Law </a:t>
            </a:r>
            <a:r>
              <a:rPr lang="en-US" sz="3200" dirty="0">
                <a:latin typeface="Times New Roman" panose="02020603050405020304" pitchFamily="18" charset="0"/>
                <a:cs typeface="Times New Roman" panose="02020603050405020304" pitchFamily="18" charset="0"/>
              </a:rPr>
              <a:t>of Refraction is </a:t>
            </a:r>
            <a:r>
              <a:rPr lang="en-US" sz="3200" b="1" dirty="0">
                <a:latin typeface="Times New Roman" panose="02020603050405020304" pitchFamily="18" charset="0"/>
                <a:cs typeface="Times New Roman" panose="02020603050405020304" pitchFamily="18" charset="0"/>
              </a:rPr>
              <a:t>“Snell’s Law” </a:t>
            </a:r>
            <a:r>
              <a:rPr lang="en-US" sz="3200" dirty="0">
                <a:latin typeface="Times New Roman" panose="02020603050405020304" pitchFamily="18" charset="0"/>
                <a:cs typeface="Times New Roman" panose="02020603050405020304" pitchFamily="18" charset="0"/>
              </a:rPr>
              <a:t>is usually stated as</a:t>
            </a:r>
            <a:r>
              <a:rPr lang="en-US" sz="3200" dirty="0" smtClean="0">
                <a:latin typeface="Times New Roman" panose="02020603050405020304" pitchFamily="18" charset="0"/>
                <a:cs typeface="Times New Roman" panose="02020603050405020304" pitchFamily="18" charset="0"/>
              </a:rPr>
              <a:t>:</a:t>
            </a:r>
            <a:endParaRPr lang="en-US" sz="3600" dirty="0">
              <a:solidFill>
                <a:srgbClr val="C00000"/>
              </a:solidFill>
              <a:latin typeface="Times New Roman" panose="02020603050405020304" pitchFamily="18" charset="0"/>
              <a:cs typeface="Times New Roman" panose="02020603050405020304" pitchFamily="18" charset="0"/>
            </a:endParaRPr>
          </a:p>
          <a:p>
            <a:pPr marL="0" indent="0" algn="justLow" rtl="0">
              <a:buClr>
                <a:srgbClr val="00B0F0"/>
              </a:buClr>
              <a:buNone/>
            </a:pPr>
            <a:endParaRPr lang="en-US" sz="3200" i="1" dirty="0" smtClean="0">
              <a:latin typeface="Times New Roman" panose="02020603050405020304" pitchFamily="18" charset="0"/>
              <a:cs typeface="Times New Roman" panose="02020603050405020304" pitchFamily="18" charset="0"/>
            </a:endParaRPr>
          </a:p>
          <a:p>
            <a:pPr marL="0" indent="0" algn="justLow" rtl="0">
              <a:buClr>
                <a:srgbClr val="00B0F0"/>
              </a:buClr>
              <a:buNone/>
            </a:pPr>
            <a:r>
              <a:rPr lang="en-US" sz="3200" i="1" dirty="0" smtClean="0">
                <a:latin typeface="Times New Roman" panose="02020603050405020304" pitchFamily="18" charset="0"/>
                <a:cs typeface="Times New Roman" panose="02020603050405020304" pitchFamily="18" charset="0"/>
              </a:rPr>
              <a:t>Where:</a:t>
            </a:r>
          </a:p>
          <a:p>
            <a:pPr marL="0" indent="0" algn="justLow" rtl="0">
              <a:buClr>
                <a:srgbClr val="00B0F0"/>
              </a:buClr>
              <a:buNone/>
            </a:pPr>
            <a:r>
              <a:rPr lang="en-US" sz="3200" dirty="0" smtClean="0">
                <a:latin typeface="Times New Roman" panose="02020603050405020304" pitchFamily="18" charset="0"/>
                <a:cs typeface="Times New Roman" panose="02020603050405020304" pitchFamily="18" charset="0"/>
              </a:rPr>
              <a:t> </a:t>
            </a:r>
            <a:r>
              <a:rPr lang="en-US" sz="3200" b="1" dirty="0">
                <a:solidFill>
                  <a:srgbClr val="C00000"/>
                </a:solidFill>
                <a:latin typeface="Times New Roman" panose="02020603050405020304" pitchFamily="18" charset="0"/>
                <a:cs typeface="Times New Roman" panose="02020603050405020304" pitchFamily="18" charset="0"/>
              </a:rPr>
              <a:t>θ</a:t>
            </a:r>
            <a:r>
              <a:rPr lang="en-US" sz="3200" b="1" baseline="-25000" dirty="0">
                <a:solidFill>
                  <a:srgbClr val="C00000"/>
                </a:solidFill>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 is angle of </a:t>
            </a:r>
            <a:r>
              <a:rPr lang="en-US" sz="3200" dirty="0" smtClean="0">
                <a:latin typeface="Times New Roman" panose="02020603050405020304" pitchFamily="18" charset="0"/>
                <a:cs typeface="Times New Roman" panose="02020603050405020304" pitchFamily="18" charset="0"/>
              </a:rPr>
              <a:t>incidence. </a:t>
            </a:r>
          </a:p>
          <a:p>
            <a:pPr marL="0" indent="0" algn="justLow" rtl="0">
              <a:buClr>
                <a:srgbClr val="00B0F0"/>
              </a:buClr>
              <a:buNone/>
            </a:pPr>
            <a:r>
              <a:rPr lang="en-US" sz="3200" dirty="0" smtClean="0">
                <a:latin typeface="Times New Roman" panose="02020603050405020304" pitchFamily="18" charset="0"/>
                <a:cs typeface="Times New Roman" panose="02020603050405020304" pitchFamily="18" charset="0"/>
              </a:rPr>
              <a:t> </a:t>
            </a:r>
            <a:r>
              <a:rPr lang="en-US" sz="3200" b="1" dirty="0">
                <a:solidFill>
                  <a:srgbClr val="C00000"/>
                </a:solidFill>
                <a:latin typeface="Times New Roman" panose="02020603050405020304" pitchFamily="18" charset="0"/>
                <a:cs typeface="Times New Roman" panose="02020603050405020304" pitchFamily="18" charset="0"/>
              </a:rPr>
              <a:t>θ</a:t>
            </a:r>
            <a:r>
              <a:rPr lang="en-US" sz="3200" b="1" baseline="-25000" dirty="0">
                <a:solidFill>
                  <a:srgbClr val="C00000"/>
                </a:solidFill>
                <a:latin typeface="Times New Roman" panose="02020603050405020304" pitchFamily="18" charset="0"/>
                <a:cs typeface="Times New Roman" panose="02020603050405020304" pitchFamily="18" charset="0"/>
              </a:rPr>
              <a:t>r</a:t>
            </a:r>
            <a:r>
              <a:rPr lang="en-US" sz="3200" dirty="0">
                <a:latin typeface="Times New Roman" panose="02020603050405020304" pitchFamily="18" charset="0"/>
                <a:cs typeface="Times New Roman" panose="02020603050405020304" pitchFamily="18" charset="0"/>
              </a:rPr>
              <a:t> is angle of </a:t>
            </a:r>
            <a:r>
              <a:rPr lang="en-US" sz="3200" dirty="0" smtClean="0">
                <a:latin typeface="Times New Roman" panose="02020603050405020304" pitchFamily="18" charset="0"/>
                <a:cs typeface="Times New Roman" panose="02020603050405020304" pitchFamily="18" charset="0"/>
              </a:rPr>
              <a:t>refraction. </a:t>
            </a:r>
          </a:p>
          <a:p>
            <a:pPr marL="0" indent="0" algn="justLow" rtl="0">
              <a:buClr>
                <a:srgbClr val="00B0F0"/>
              </a:buClr>
              <a:buNone/>
            </a:pPr>
            <a:r>
              <a:rPr lang="en-US" sz="3200" dirty="0" smtClean="0">
                <a:latin typeface="Times New Roman" panose="02020603050405020304" pitchFamily="18" charset="0"/>
                <a:cs typeface="Times New Roman" panose="02020603050405020304" pitchFamily="18" charset="0"/>
              </a:rPr>
              <a:t> </a:t>
            </a:r>
            <a:r>
              <a:rPr lang="en-US" sz="3200" b="1" dirty="0">
                <a:solidFill>
                  <a:srgbClr val="C00000"/>
                </a:solidFill>
                <a:latin typeface="Times New Roman" panose="02020603050405020304" pitchFamily="18" charset="0"/>
                <a:cs typeface="Times New Roman" panose="02020603050405020304" pitchFamily="18" charset="0"/>
              </a:rPr>
              <a:t>n</a:t>
            </a:r>
            <a:r>
              <a:rPr lang="en-US" sz="3200" b="1" baseline="-25000" dirty="0">
                <a:solidFill>
                  <a:srgbClr val="C00000"/>
                </a:solidFill>
                <a:latin typeface="Times New Roman" panose="02020603050405020304" pitchFamily="18" charset="0"/>
                <a:cs typeface="Times New Roman" panose="02020603050405020304" pitchFamily="18" charset="0"/>
              </a:rPr>
              <a:t>1</a:t>
            </a:r>
            <a:r>
              <a:rPr lang="en-US" sz="3200" dirty="0">
                <a:latin typeface="Times New Roman" panose="02020603050405020304" pitchFamily="18" charset="0"/>
                <a:cs typeface="Times New Roman" panose="02020603050405020304" pitchFamily="18" charset="0"/>
              </a:rPr>
              <a:t>, </a:t>
            </a:r>
            <a:r>
              <a:rPr lang="en-US" sz="3200" b="1" dirty="0">
                <a:solidFill>
                  <a:srgbClr val="C00000"/>
                </a:solidFill>
                <a:latin typeface="Times New Roman" panose="02020603050405020304" pitchFamily="18" charset="0"/>
                <a:cs typeface="Times New Roman" panose="02020603050405020304" pitchFamily="18" charset="0"/>
              </a:rPr>
              <a:t>n</a:t>
            </a:r>
            <a:r>
              <a:rPr lang="en-US" sz="3200" b="1" baseline="-25000" dirty="0">
                <a:solidFill>
                  <a:srgbClr val="C00000"/>
                </a:solidFill>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are refractive indices of the two media</a:t>
            </a:r>
            <a:r>
              <a:rPr lang="en-US" sz="3200" dirty="0" smtClean="0">
                <a:latin typeface="Times New Roman" panose="02020603050405020304" pitchFamily="18" charset="0"/>
                <a:cs typeface="Times New Roman" panose="02020603050405020304" pitchFamily="18" charset="0"/>
              </a:rPr>
              <a:t>.</a:t>
            </a:r>
          </a:p>
          <a:p>
            <a:pPr marL="0" indent="0" algn="justLow" rtl="0">
              <a:buClr>
                <a:srgbClr val="00B0F0"/>
              </a:buClr>
              <a:buNone/>
            </a:pP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marL="0" indent="0" algn="l" rtl="0">
              <a:buClr>
                <a:srgbClr val="00B0F0"/>
              </a:buClr>
              <a:buNone/>
            </a:pPr>
            <a:endParaRPr lang="en-US" sz="2400" dirty="0" smtClean="0">
              <a:latin typeface="Times New Roman" panose="02020603050405020304" pitchFamily="18" charset="0"/>
              <a:cs typeface="Times New Roman" panose="02020603050405020304" pitchFamily="18" charset="0"/>
            </a:endParaRPr>
          </a:p>
        </p:txBody>
      </p:sp>
      <p:sp>
        <p:nvSpPr>
          <p:cNvPr id="2" name="Rounded Rectangle 1"/>
          <p:cNvSpPr/>
          <p:nvPr/>
        </p:nvSpPr>
        <p:spPr>
          <a:xfrm>
            <a:off x="2699792" y="2204864"/>
            <a:ext cx="3744416" cy="1296144"/>
          </a:xfrm>
          <a:prstGeom prst="roundRect">
            <a:avLst>
              <a:gd name="adj" fmla="val 2362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b="1" dirty="0">
                <a:solidFill>
                  <a:srgbClr val="C00000"/>
                </a:solidFill>
                <a:latin typeface="Times New Roman" panose="02020603050405020304" pitchFamily="18" charset="0"/>
                <a:cs typeface="Times New Roman" panose="02020603050405020304" pitchFamily="18" charset="0"/>
              </a:rPr>
              <a:t>n</a:t>
            </a:r>
            <a:r>
              <a:rPr lang="en-US" sz="3600" b="1" baseline="-25000" dirty="0">
                <a:solidFill>
                  <a:srgbClr val="C00000"/>
                </a:solidFill>
                <a:latin typeface="Times New Roman" panose="02020603050405020304" pitchFamily="18" charset="0"/>
                <a:cs typeface="Times New Roman" panose="02020603050405020304" pitchFamily="18" charset="0"/>
              </a:rPr>
              <a:t>1</a:t>
            </a:r>
            <a:r>
              <a:rPr lang="en-US" sz="3600" b="1" dirty="0">
                <a:solidFill>
                  <a:srgbClr val="C00000"/>
                </a:solidFill>
                <a:latin typeface="Times New Roman" panose="02020603050405020304" pitchFamily="18" charset="0"/>
                <a:cs typeface="Times New Roman" panose="02020603050405020304" pitchFamily="18" charset="0"/>
              </a:rPr>
              <a:t>sinθ</a:t>
            </a:r>
            <a:r>
              <a:rPr lang="en-US" sz="3600" b="1" baseline="-25000" dirty="0">
                <a:solidFill>
                  <a:srgbClr val="C00000"/>
                </a:solidFill>
                <a:latin typeface="Times New Roman" panose="02020603050405020304" pitchFamily="18" charset="0"/>
                <a:cs typeface="Times New Roman" panose="02020603050405020304" pitchFamily="18" charset="0"/>
              </a:rPr>
              <a:t>i </a:t>
            </a:r>
            <a:r>
              <a:rPr lang="en-US" sz="3600" b="1" dirty="0">
                <a:solidFill>
                  <a:srgbClr val="C00000"/>
                </a:solidFill>
                <a:latin typeface="Times New Roman" panose="02020603050405020304" pitchFamily="18" charset="0"/>
                <a:cs typeface="Times New Roman" panose="02020603050405020304" pitchFamily="18" charset="0"/>
              </a:rPr>
              <a:t>= n</a:t>
            </a:r>
            <a:r>
              <a:rPr lang="en-US" sz="3600" b="1" baseline="-25000" dirty="0">
                <a:solidFill>
                  <a:srgbClr val="C00000"/>
                </a:solidFill>
                <a:latin typeface="Times New Roman" panose="02020603050405020304" pitchFamily="18" charset="0"/>
                <a:cs typeface="Times New Roman" panose="02020603050405020304" pitchFamily="18" charset="0"/>
              </a:rPr>
              <a:t>2</a:t>
            </a:r>
            <a:r>
              <a:rPr lang="en-US" sz="3600" b="1" dirty="0">
                <a:solidFill>
                  <a:srgbClr val="C00000"/>
                </a:solidFill>
                <a:latin typeface="Times New Roman" panose="02020603050405020304" pitchFamily="18" charset="0"/>
                <a:cs typeface="Times New Roman" panose="02020603050405020304" pitchFamily="18" charset="0"/>
              </a:rPr>
              <a:t>sinθ</a:t>
            </a:r>
            <a:r>
              <a:rPr lang="en-US" sz="3600" b="1" baseline="-25000" dirty="0">
                <a:solidFill>
                  <a:srgbClr val="C00000"/>
                </a:solidFill>
                <a:latin typeface="Times New Roman" panose="02020603050405020304" pitchFamily="18" charset="0"/>
                <a:cs typeface="Times New Roman" panose="02020603050405020304" pitchFamily="18" charset="0"/>
              </a:rPr>
              <a:t>r</a:t>
            </a:r>
            <a:endParaRPr lang="en-US" sz="3600" dirty="0"/>
          </a:p>
        </p:txBody>
      </p:sp>
    </p:spTree>
    <p:extLst>
      <p:ext uri="{BB962C8B-B14F-4D97-AF65-F5344CB8AC3E}">
        <p14:creationId xmlns:p14="http://schemas.microsoft.com/office/powerpoint/2010/main" val="7875625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39554</TotalTime>
  <Words>1094</Words>
  <Application>Microsoft Office PowerPoint</Application>
  <PresentationFormat>On-screen Show (4:3)</PresentationFormat>
  <Paragraphs>74</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Constantia</vt:lpstr>
      <vt:lpstr>Majalla UI</vt:lpstr>
      <vt:lpstr>Times New Roman</vt:lpstr>
      <vt:lpstr>Traditional Arabic</vt:lpstr>
      <vt:lpstr>Wingdings</vt:lpstr>
      <vt:lpstr>Wingdings 2</vt:lpstr>
      <vt:lpstr>تدفق</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Esrra</dc:creator>
  <cp:lastModifiedBy>Maher</cp:lastModifiedBy>
  <cp:revision>476</cp:revision>
  <dcterms:created xsi:type="dcterms:W3CDTF">2020-12-07T16:47:20Z</dcterms:created>
  <dcterms:modified xsi:type="dcterms:W3CDTF">2023-10-29T18:25:20Z</dcterms:modified>
</cp:coreProperties>
</file>